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Override2.xml" ContentType="application/vnd.openxmlformats-officedocument.themeOverr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Override3.xml" ContentType="application/vnd.openxmlformats-officedocument.themeOverr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4.xml" ContentType="application/vnd.openxmlformats-officedocument.themeOverr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heme/themeOverride5.xml" ContentType="application/vnd.openxmlformats-officedocument.themeOverr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heme/themeOverride6.xml" ContentType="application/vnd.openxmlformats-officedocument.themeOverride+xml"/>
  <Override PartName="/ppt/tags/tag18.xml" ContentType="application/vnd.openxmlformats-officedocument.presentationml.tags+xml"/>
  <Override PartName="/ppt/theme/themeOverride7.xml" ContentType="application/vnd.openxmlformats-officedocument.themeOverr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42" r:id="rId1"/>
  </p:sldMasterIdLst>
  <p:notesMasterIdLst>
    <p:notesMasterId r:id="rId12"/>
  </p:notesMasterIdLst>
  <p:sldIdLst>
    <p:sldId id="256" r:id="rId2"/>
    <p:sldId id="5517" r:id="rId3"/>
    <p:sldId id="5514" r:id="rId4"/>
    <p:sldId id="5511" r:id="rId5"/>
    <p:sldId id="261" r:id="rId6"/>
    <p:sldId id="5515" r:id="rId7"/>
    <p:sldId id="5518" r:id="rId8"/>
    <p:sldId id="5510" r:id="rId9"/>
    <p:sldId id="5512" r:id="rId10"/>
    <p:sldId id="263" r:id="rId11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 lvl="0">
      <a:defRPr lang="ru-RU"/>
    </a:defPPr>
    <a:lvl1pPr marL="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90" y="-11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390bda100c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390bda100c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390bda100c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390bda100c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82A91-28A8-C792-E6D2-589DD05E9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D35B16-1641-9B01-D738-5F3BA1FEA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80BD37-E181-DF30-5CBF-925DEFE2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16B2E7E-0CD9-4C8D-89CE-01D2F144A118}" type="datetimeFigureOut">
              <a:rPr lang="ru-RU" smtClean="0"/>
              <a:t>вт, 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40A84F-6976-57BD-1402-944BC44F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703159-F445-B1BD-AA0C-3EF972EA0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68333029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EA69D4-FB21-FFFE-81B6-444BC9DB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AEF7BE-495F-83CF-9CBD-5D662C792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FF1438-79D5-64FB-18F8-602E38812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16B2E7E-0CD9-4C8D-89CE-01D2F144A118}" type="datetimeFigureOut">
              <a:rPr lang="ru-RU" smtClean="0"/>
              <a:t>вт, 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8DEE71-5C1B-F39D-9E30-E1C6E1FE2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35B39D-5AB7-9001-60F7-39EB0DAC8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78159188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D1F096-54A3-6134-70BF-8BD8F865A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020D4C-70C8-C7A9-630E-3649AF8A0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3122ED-3CDF-0022-D5B5-24344102E6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16B2E7E-0CD9-4C8D-89CE-01D2F144A118}" type="datetimeFigureOut">
              <a:rPr lang="ru-RU" smtClean="0"/>
              <a:t>вт, 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384232-B527-3015-E32F-E2A3BD88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A86138-225B-32D9-B17D-9C7FACB3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04560627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52F15-DCBE-9FDA-8E5C-F02A1BAF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EFF2DB-9BF0-D691-6673-24845CA82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AA92F3-118F-0FD2-6C34-51DCFA11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16B2E7E-0CD9-4C8D-89CE-01D2F144A118}" type="datetimeFigureOut">
              <a:rPr lang="ru-RU" smtClean="0"/>
              <a:t>вт, 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49345E-FBA6-7F41-AD83-2F08FA5A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68DD32-1B0C-76A5-07E3-03D90C02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68004695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7F74A5-A4DC-E280-6CD8-FD6DCED7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65007B-87B0-DE71-EC10-CFA97F63D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221083-FB95-990F-3017-DC3169D8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16B2E7E-0CD9-4C8D-89CE-01D2F144A118}" type="datetimeFigureOut">
              <a:rPr lang="ru-RU" smtClean="0"/>
              <a:t>вт, 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145460-DE80-A30E-4437-98299939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03BDE2-DC46-05E0-E413-0CDB6142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43694885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57D3E-1E89-F35A-3421-22569F35D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ECB6C-40C4-0399-E0CF-7EA773CAA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77EB84D-982A-FDEA-EC7B-347A2CD47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89E0A6-FA74-2F19-E007-2E0174455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16B2E7E-0CD9-4C8D-89CE-01D2F144A118}" type="datetimeFigureOut">
              <a:rPr lang="ru-RU" smtClean="0"/>
              <a:t>вт, 16.05.2023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F11FBC-0C5C-80B9-3D10-1774A7F5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C0E9EB-390D-ECBD-23E3-FAE3E403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82493236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AB2C7-958C-561F-D652-71B220050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4DF2CE-5263-54A0-3B50-11C4CE46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C338B4-CE82-9293-4164-AC1DD5135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50F08A-C00B-C4C3-89A5-2AA327DD8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19FB4E-1F97-2063-4CF2-028C55DEF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6C476C8-6677-769F-0DCE-B849DDB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16B2E7E-0CD9-4C8D-89CE-01D2F144A118}" type="datetimeFigureOut">
              <a:rPr lang="ru-RU" smtClean="0"/>
              <a:t>вт, 16.05.2023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4B2395D-BE7B-22BF-9963-0937FDC2E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CDC0BE-5478-9C9F-1464-13C1DFB02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974202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067CCC-2722-493B-0EBA-E6236A56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C0DAD1-71B8-72BE-3444-B71567B952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16B2E7E-0CD9-4C8D-89CE-01D2F144A118}" type="datetimeFigureOut">
              <a:rPr lang="ru-RU" smtClean="0"/>
              <a:t>вт, 16.05.2023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FC1BC9-76B0-E3C1-9212-2B9D1121E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21023C-CECA-9BA7-B1E0-70405EA2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80206451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2B95CB-1618-9304-5225-C55AFCF3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16B2E7E-0CD9-4C8D-89CE-01D2F144A118}" type="datetimeFigureOut">
              <a:rPr lang="ru-RU" smtClean="0"/>
              <a:t>вт, 16.05.2023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A8F49CA-8010-46F3-F871-EF997F66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C59F2C-238E-24D2-EA5A-6AB6B2EE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8982819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EE6C3-E8E3-6E64-94AB-59A878B1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AD44B-FC95-D786-760B-7FA1FFF7F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40ADEC-E4C5-8345-BE49-C865FAD6F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92C53A-6678-4A63-9127-0C5FFFF824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16B2E7E-0CD9-4C8D-89CE-01D2F144A118}" type="datetimeFigureOut">
              <a:rPr lang="ru-RU" smtClean="0"/>
              <a:t>вт, 16.05.2023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151F59-0C71-7473-7141-ED716CF4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00F454-5D09-CDB8-3CD6-FAB337D7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93214011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EC850F-B549-89DF-D536-4671A28E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1553816-CC3F-E6C8-3A24-70872A1C2C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0F5B9F-0DD7-4B47-DF88-666D07B03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CD28FF-77A5-3D3B-C62E-83C60740C4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16B2E7E-0CD9-4C8D-89CE-01D2F144A118}" type="datetimeFigureOut">
              <a:rPr lang="ru-RU" smtClean="0"/>
              <a:t>вт, 16.05.2023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7EB4BD-DCCA-BC8C-19B9-3F6259BA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43F72C-AB38-4BB5-A621-FBE6C252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06695469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D2116F-93F6-D4B4-1BE9-12FC470F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8152D8-5252-8C65-DE30-8E9716907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292967-16DB-4271-B890-8868C9ED2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  <p:sp>
        <p:nvSpPr>
          <p:cNvPr id="7" name="_do_not_touch_">
            <a:extLst>
              <a:ext uri="{FF2B5EF4-FFF2-40B4-BE49-F238E27FC236}">
                <a16:creationId xmlns:a16="http://schemas.microsoft.com/office/drawing/2014/main" id="{35DFC374-A97F-015A-F942-F42538CBF791}"/>
              </a:ext>
            </a:extLst>
          </p:cNvPr>
          <p:cNvSpPr txBox="1"/>
          <p:nvPr/>
        </p:nvSpPr>
        <p:spPr>
          <a:xfrm>
            <a:off x="9144000" y="5143501"/>
            <a:ext cx="285750" cy="2693045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4LCJIZWlnaHQiOjEuMCwiQkdDb2xvciI6NSwiQnJpZ2h0bmVzcyI6MC4wLCJSYW5kb21BZGp1c3RtZW50cyI6bnVsbCwiQm9yZGVyV2lkdGgiOjAuMCwiQm9yZGVyU3R5bGUiOjEsIkJvcmRlckNvbG9yIjo1LCJCb3JkZXJUcmFuc3BlcmFuY3kiOjAuMCwiUG9zaXRpb24iOjIxLCJTY2FsZSI6MCwiUm90YXRpb24iOjI3MC4wLCJNaW5pbXVtIjoxLCJNYXhpbXVtIjoxLCJUZXh0dXJlU2hhcGUiOm51bGwsIlBhdHRlcm5UeXBlIjowLCJUcmFuc3BhcmVuY3kiOjAuMCwiTmV3U2hhcGVOZXdTbGlkZSI6ZmFsc2UsIlNvZnRFZGdlcyI6ZmFsc2UsIldpZHRoRmFjdCI6MC4wLCJIZWlnaHRGYWN0IjowLjAsIk92ZXJsYXlQYXJlbnQiOnRydWV9LCJQcmltYXJ5X0FkZFNoYXBlcyI6W3siQ29uY2VwdF9TaGFwZSI6OCwiSGVpZ2h0IjoxLjAsIkJHQ29sb3IiOjUsIkJyaWdodG5lc3MiOjAuMCwiUmFuZG9tQWRqdXN0bWVudHMiOm51bGwsIkJvcmRlcldpZHRoIjowLjAsIkJvcmRlclN0eWxlIjoxLCJCb3JkZXJDb2xvciI6NSwiQm9yZGVyVHJhbnNwZXJhbmN5IjowLjAsIlBvc2l0aW9uIjo1LCJTY2FsZSI6NywiUm90YXRpb24iOjI3MC4wLCJNaW5pbXVtIjoxLCJNYXhpbXVtIjoxLCJUZXh0dXJlU2hhcGUiOnsiQ29uY2VwdF9TaGFwZSI6OCwiSGVpZ2h0IjoxLjAsIkJHQ29sb3IiOjUsIkJyaWdodG5lc3MiOjAuMCwiUmFuZG9tQWRqdXN0bWVudHMiOm51bGwsIkJvcmRlcldpZHRoIjowLjAsIkJvcmRlclN0eWxlIjoxLCJCb3JkZXJDb2xvciI6NSwiQm9yZGVyVHJhbnNwZXJhbmN5IjowLjAsIlBvc2l0aW9uIjowLCJTY2FsZSI6MjMsIlJvdGF0aW9uIjoyNzAuMCwiTWluaW11bSI6MSwiTWF4aW11bSI6MSwiVGV4dHVyZVNoYXBlIjpudWxsLCJQYXR0ZXJuVHlwZSI6MCwiVHJhbnNwYXJlbmN5IjowLjAsIk5ld1NoYXBlTmV3U2xpZGUiOmZhbHNlLCJTb2Z0RWRnZXMiOmZhbHNlLCJXaWR0aEZhY3QiOjAuMCwiSGVpZ2h0RmFjdCI6MC4wLCJPdmVybGF5UGFyZW50Ijp0cnVlfSwiUGF0dGVyblR5cGUiOjAsIlRyYW5zcGFyZW5jeSI6MC4wLCJOZXdTaGFwZU5ld1NsaWRlIjpmYWxzZSwiU29mdEVkZ2VzIjpmYWxzZSwiV2lkdGhGYWN0IjowLjAsIkhlaWdodEZhY3QiOjAuMCwiT3ZlcmxheVBhcmVudCI6dHJ1ZX1dLCJTZWNvbmRhcnlTaGFwZSI6bnVsbCwiTW9kdWxlU2hhcGUiOjE1NywiTW9kdWxlX0FkZFNoYXBlcyI6bnVsbCwiT3ZlcmxheU1vZHVsZSI6MCwiTW9kdWxlQWRqdXN0bWVudHMiOlswLjI4NjY3LDAuMF0sIlJlY3RhbmdsZVNtb290aCI6ZmFsc2UsIlJlY3RhbmdsZVNtb290aFJhZGl1cyI6MC4wMTExLCJCb3JkZXJTdHlsZSI6MCwiU2V0QkdCbG9ja3MiOmZhbHNlLCJNZXJnZU1vZHVsZSI6MH0sIkdyYWRpZW50IjoxLCJGb250VGl0bGUiOiJBcmlhbCIsIkZvbnRUZXh0IjoiQXJpYWwgTmFycm93IiwiRm9udFVwcGVyY2FzZSI6dHJ1ZSwiU2hhcGVDb25jZXB0IjoxLCJEb05vdENyb3BCeUNvbmNlcHRTaGFwZSI6ZmFsc2UsIkNyZWF0aXZlTGV2ZWwiOjIsIkluc2VydEZsYXRpY29ucyI6ZmFsc2UsIkxUV0hfZm9yX3RpdGxlIjpbMC4wNDAwMDAwMDI4LDAuMDM3MzIzNzEsMC43ODc1LDAuMDYwOTA2NDVdLCJMVFdIX2Zvcl9mcmVlX3NwYWNlIjpbMC4wMzk5OTk5MTcxLDAuMTMzMzMzMzQsMC45MjAwMDAxLDAuNzY4ODg4OV0sIkxUV0hfZm9yX3NsaWRlX251bWVyYXRpb24iOm51bGwsIkZvbnRTaXplIjowLjAzMzMzMzMzNTEsImJnX2NvbG9yIjpbMjU1LDI1NSwyNTVdLCJhY2NlbnRfY29sb3IiOlswLDUyLDE4OV0sImFjY2VudDJfY29sb3IiOlswLDE3NiwyNDBdLCJhY2NlbnQzX2NvbG9yIjpudWxsLCJhY2NlbnQ0X2NvbG9yIjpudWxsLCJhY2NlbnQ1X2NvbG9yIjpudWxsLCJhY2NlbnQ2X2NvbG9yIjpudWxsLCJDdXN0b21Db25jZXB0U2hhcGUiOmZhbHNlLCJDb3Jwb3JhdGVTdHlsZSI6ZmFsc2V9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721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.xml"/><Relationship Id="rId7" Type="http://schemas.openxmlformats.org/officeDocument/2006/relationships/image" Target="../media/image3.jpg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6.xml"/><Relationship Id="rId7" Type="http://schemas.openxmlformats.org/officeDocument/2006/relationships/image" Target="../media/image5.jpg"/><Relationship Id="rId2" Type="http://schemas.openxmlformats.org/officeDocument/2006/relationships/tags" Target="../tags/tag5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9.xml"/><Relationship Id="rId7" Type="http://schemas.openxmlformats.org/officeDocument/2006/relationships/image" Target="../media/image4.png"/><Relationship Id="rId2" Type="http://schemas.openxmlformats.org/officeDocument/2006/relationships/tags" Target="../tags/tag8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7.jp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0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3.xml"/><Relationship Id="rId7" Type="http://schemas.openxmlformats.org/officeDocument/2006/relationships/image" Target="../media/image10.jpg"/><Relationship Id="rId2" Type="http://schemas.openxmlformats.org/officeDocument/2006/relationships/tags" Target="../tags/tag1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4.xml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6.xml"/><Relationship Id="rId7" Type="http://schemas.openxmlformats.org/officeDocument/2006/relationships/image" Target="../media/image12.jpg"/><Relationship Id="rId2" Type="http://schemas.openxmlformats.org/officeDocument/2006/relationships/tags" Target="../tags/tag15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7.xml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8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9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F2F2F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-Concpt_Shape63PR" descr="TextureConcept:?8?14,4?14,4??5?0?5?0?0?">
            <a:extLst>
              <a:ext uri="{FF2B5EF4-FFF2-40B4-BE49-F238E27FC236}">
                <a16:creationId xmlns:a16="http://schemas.microsoft.com/office/drawing/2014/main" id="{C166EAA5-6DC5-4B90-82FF-2ED9918D37C4}"/>
              </a:ext>
            </a:extLst>
          </p:cNvPr>
          <p:cNvSpPr/>
          <p:nvPr/>
        </p:nvSpPr>
        <p:spPr>
          <a:xfrm>
            <a:off x="1" y="3954780"/>
            <a:ext cx="1143162" cy="1143162"/>
          </a:xfrm>
          <a:prstGeom prst="rtTriangle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8" name="-Concpt_Shape68">
            <a:extLst>
              <a:ext uri="{FF2B5EF4-FFF2-40B4-BE49-F238E27FC236}">
                <a16:creationId xmlns:a16="http://schemas.microsoft.com/office/drawing/2014/main" id="{C7F45749-2ECB-4D59-ABFC-B6D1B3A61886}"/>
              </a:ext>
            </a:extLst>
          </p:cNvPr>
          <p:cNvSpPr/>
          <p:nvPr/>
        </p:nvSpPr>
        <p:spPr>
          <a:xfrm>
            <a:off x="697329" y="3954780"/>
            <a:ext cx="445833" cy="445833"/>
          </a:xfrm>
          <a:prstGeom prst="rtTriangle">
            <a:avLst/>
          </a:prstGeom>
          <a:gradFill flip="none" rotWithShape="1">
            <a:gsLst>
              <a:gs pos="0">
                <a:srgbClr val="F40A4F"/>
              </a:gs>
              <a:gs pos="100000">
                <a:srgbClr val="0000A0"/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7" name="-Concpt_Shape67">
            <a:extLst>
              <a:ext uri="{FF2B5EF4-FFF2-40B4-BE49-F238E27FC236}">
                <a16:creationId xmlns:a16="http://schemas.microsoft.com/office/drawing/2014/main" id="{6A160020-B3E8-4383-96BB-D89EF804070E}"/>
              </a:ext>
            </a:extLst>
          </p:cNvPr>
          <p:cNvSpPr/>
          <p:nvPr/>
        </p:nvSpPr>
        <p:spPr>
          <a:xfrm>
            <a:off x="754487" y="3840464"/>
            <a:ext cx="445833" cy="445833"/>
          </a:xfrm>
          <a:prstGeom prst="rtTriangle">
            <a:avLst/>
          </a:prstGeom>
          <a:solidFill>
            <a:srgbClr val="F40A4F">
              <a:alpha val="0"/>
            </a:srgbClr>
          </a:solidFill>
          <a:ln w="12700" cap="flat" cmpd="sng" algn="ctr">
            <a:solidFill>
              <a:srgbClr val="F40A4F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-Concept_Shape42">
            <a:extLst>
              <a:ext uri="{FF2B5EF4-FFF2-40B4-BE49-F238E27FC236}">
                <a16:creationId xmlns:a16="http://schemas.microsoft.com/office/drawing/2014/main" id="{0665D4A9-ACA2-4BFD-B9E2-DF27BB33D031}"/>
              </a:ext>
            </a:extLst>
          </p:cNvPr>
          <p:cNvSpPr/>
          <p:nvPr/>
        </p:nvSpPr>
        <p:spPr>
          <a:xfrm rot="5400000">
            <a:off x="7086600" y="0"/>
            <a:ext cx="2057400" cy="2057400"/>
          </a:xfrm>
          <a:prstGeom prst="snip2DiagRect">
            <a:avLst>
              <a:gd name="adj1" fmla="val 0"/>
              <a:gd name="adj2" fmla="val 28667"/>
            </a:avLst>
          </a:prstGeom>
          <a:gradFill flip="none" rotWithShape="1">
            <a:gsLst>
              <a:gs pos="0">
                <a:srgbClr val="F40A4F"/>
              </a:gs>
              <a:gs pos="100000">
                <a:srgbClr val="0000A0"/>
              </a:gs>
            </a:gsLst>
            <a:lin ang="2700000" scaled="1"/>
            <a:tileRect/>
          </a:gradFill>
          <a:ln>
            <a:solidFill>
              <a:srgbClr val="C30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9" name="Google Shape;59;p13"/>
          <p:cNvSpPr txBox="1">
            <a:spLocks noGrp="1"/>
          </p:cNvSpPr>
          <p:nvPr>
            <p:ph type="ctrTitle" idx="4294967295"/>
          </p:nvPr>
        </p:nvSpPr>
        <p:spPr>
          <a:xfrm>
            <a:off x="0" y="841375"/>
            <a:ext cx="6858000" cy="179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000000"/>
                </a:solidFill>
                <a:latin typeface="Arial" panose="020B0604020202020204" pitchFamily="34" charset="0"/>
              </a:rPr>
              <a:t>WEB - приложение на Flask:</a:t>
            </a:r>
            <a:endParaRPr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000000"/>
                </a:solidFill>
                <a:latin typeface="Arial" panose="020B0604020202020204" pitchFamily="34" charset="0"/>
              </a:rPr>
              <a:t>EGEpass</a:t>
            </a:r>
            <a:endParaRPr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4294967295"/>
          </p:nvPr>
        </p:nvSpPr>
        <p:spPr>
          <a:xfrm>
            <a:off x="0" y="2701925"/>
            <a:ext cx="6858000" cy="1241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000000"/>
                </a:solidFill>
                <a:latin typeface="Arial" panose="020B0604020202020204" pitchFamily="34" charset="0"/>
              </a:rPr>
              <a:t>Сделал Бычков Евгений и Васильченко Владимир</a:t>
            </a:r>
            <a:endParaRPr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6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6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1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1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9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9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6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6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6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6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67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67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 autoUpdateAnimBg="0"/>
      <p:bldP spid="68" grpId="0" animBg="1" autoUpdateAnimBg="0"/>
      <p:bldP spid="67" grpId="0" animBg="1" autoUpdateAnimBg="0"/>
      <p:bldP spid="42" grpId="0" animBg="1" autoUpdateAnimBg="0"/>
      <p:bldP spid="59" grpId="0" autoUpdateAnimBg="0"/>
      <p:bldP spid="60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bg2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852170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000000"/>
                </a:solidFill>
                <a:latin typeface="Arial" panose="020B0604020202020204" pitchFamily="34" charset="0"/>
              </a:rPr>
              <a:t>Сайт</a:t>
            </a:r>
            <a:endParaRPr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4294967295"/>
          </p:nvPr>
        </p:nvSpPr>
        <p:spPr>
          <a:xfrm>
            <a:off x="2671852" y="863600"/>
            <a:ext cx="3800296" cy="34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ardrass.pythonanywhere.com</a:t>
            </a:r>
            <a:endParaRPr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FE597B-1675-44ED-B7D9-93351706CB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587" y="1622425"/>
            <a:ext cx="2790825" cy="26574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3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3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2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2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1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1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utoUpdateAnimBg="0"/>
      <p:bldP spid="106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-Concpt_Shape19PR">
            <a:extLst>
              <a:ext uri="{FF2B5EF4-FFF2-40B4-BE49-F238E27FC236}">
                <a16:creationId xmlns:a16="http://schemas.microsoft.com/office/drawing/2014/main" id="{1B7C24BF-0909-45D6-B8CB-DD8FBA7B85B6}"/>
              </a:ext>
            </a:extLst>
          </p:cNvPr>
          <p:cNvSpPr/>
          <p:nvPr/>
        </p:nvSpPr>
        <p:spPr>
          <a:xfrm rot="16200000">
            <a:off x="8686802" y="4686300"/>
            <a:ext cx="457200" cy="45720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-Concpt_Shape20" descr="TextureConcept:?8?14,4?14,4??5?0?5?0?0?">
            <a:extLst>
              <a:ext uri="{FF2B5EF4-FFF2-40B4-BE49-F238E27FC236}">
                <a16:creationId xmlns:a16="http://schemas.microsoft.com/office/drawing/2014/main" id="{5E2F9506-3BBA-401C-B5CB-22112768F5DF}"/>
              </a:ext>
            </a:extLst>
          </p:cNvPr>
          <p:cNvSpPr/>
          <p:nvPr/>
        </p:nvSpPr>
        <p:spPr>
          <a:xfrm rot="16200000">
            <a:off x="8842248" y="4568926"/>
            <a:ext cx="190527" cy="190527"/>
          </a:xfrm>
          <a:prstGeom prst="rtTriangle">
            <a:avLst/>
          </a:prstGeom>
          <a:blipFill dpi="0" rotWithShape="0">
            <a:blip r:embed="rId6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8" name="Group 16">
            <a:extLst>
              <a:ext uri="{FF2B5EF4-FFF2-40B4-BE49-F238E27FC236}">
                <a16:creationId xmlns:a16="http://schemas.microsoft.com/office/drawing/2014/main" id="{9B3DED23-8093-42E2-9A0E-6BB23D0BBA45}"/>
              </a:ext>
            </a:extLst>
          </p:cNvPr>
          <p:cNvGrpSpPr/>
          <p:nvPr/>
        </p:nvGrpSpPr>
        <p:grpSpPr>
          <a:xfrm>
            <a:off x="363910" y="757051"/>
            <a:ext cx="7585256" cy="3596000"/>
            <a:chOff x="363910" y="757051"/>
            <a:chExt cx="7585256" cy="3596000"/>
          </a:xfrm>
        </p:grpSpPr>
        <p:pic>
          <p:nvPicPr>
            <p:cNvPr id="6" name="-Dynamic 26" descr="Abstract">
              <a:extLst>
                <a:ext uri="{FF2B5EF4-FFF2-40B4-BE49-F238E27FC236}">
                  <a16:creationId xmlns:a16="http://schemas.microsoft.com/office/drawing/2014/main" id="{9C077C19-7CDC-4A3E-B41A-766437A8DA1D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724" b="26724"/>
            <a:stretch/>
          </p:blipFill>
          <p:spPr>
            <a:xfrm>
              <a:off x="363910" y="757051"/>
              <a:ext cx="7585256" cy="2354072"/>
            </a:xfrm>
            <a:prstGeom prst="rect">
              <a:avLst/>
            </a:prstGeom>
          </p:spPr>
        </p:pic>
        <p:sp>
          <p:nvSpPr>
            <p:cNvPr id="4" name="Shape 34">
              <a:extLst>
                <a:ext uri="{FF2B5EF4-FFF2-40B4-BE49-F238E27FC236}">
                  <a16:creationId xmlns:a16="http://schemas.microsoft.com/office/drawing/2014/main" id="{57F97D0F-CAEB-4A29-9E62-89B48439FEC3}"/>
                </a:ext>
              </a:extLst>
            </p:cNvPr>
            <p:cNvSpPr/>
            <p:nvPr/>
          </p:nvSpPr>
          <p:spPr>
            <a:xfrm>
              <a:off x="2295640" y="2106640"/>
              <a:ext cx="3721789" cy="1004489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Shape 45">
              <a:extLst>
                <a:ext uri="{FF2B5EF4-FFF2-40B4-BE49-F238E27FC236}">
                  <a16:creationId xmlns:a16="http://schemas.microsoft.com/office/drawing/2014/main" id="{05E1F94D-4C7D-49C9-8AB0-FCB51BC4B536}"/>
                </a:ext>
              </a:extLst>
            </p:cNvPr>
            <p:cNvSpPr/>
            <p:nvPr/>
          </p:nvSpPr>
          <p:spPr>
            <a:xfrm>
              <a:off x="1146246" y="3291222"/>
              <a:ext cx="6020592" cy="1061829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algn="ctr"/>
              <a:r>
                <a:rPr lang="ru-RU" sz="1575">
                  <a:solidFill>
                    <a:schemeClr val="tx1"/>
                  </a:solidFill>
                  <a:latin typeface="Arial Narrow" panose="020B0606020202030204" pitchFamily="34" charset="0"/>
                </a:rPr>
                <a:t>После долгого анализа рынка, мы не смогли найти веб-приложение, отвечающее запросу большинства учеников и учителей 11 класса. Мы поинтересовались у учителей и у учеников наших школ и выяснили, что такой сайт просто жизненно необходим каждому 11-ти класснику</a:t>
              </a:r>
            </a:p>
          </p:txBody>
        </p:sp>
        <p:sp>
          <p:nvSpPr>
            <p:cNvPr id="8" name="Shape 58">
              <a:extLst>
                <a:ext uri="{FF2B5EF4-FFF2-40B4-BE49-F238E27FC236}">
                  <a16:creationId xmlns:a16="http://schemas.microsoft.com/office/drawing/2014/main" id="{E944C2AC-5E16-4E27-AA28-6ADB8F2D1BCC}"/>
                </a:ext>
              </a:extLst>
            </p:cNvPr>
            <p:cNvSpPr/>
            <p:nvPr/>
          </p:nvSpPr>
          <p:spPr>
            <a:xfrm flipV="1">
              <a:off x="1205138" y="3044071"/>
              <a:ext cx="5902800" cy="6706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Shape 6-Concept9">
              <a:extLst>
                <a:ext uri="{FF2B5EF4-FFF2-40B4-BE49-F238E27FC236}">
                  <a16:creationId xmlns:a16="http://schemas.microsoft.com/office/drawing/2014/main" id="{0A49EB96-4D00-41E1-9D17-71B925DB2972}"/>
                </a:ext>
              </a:extLst>
            </p:cNvPr>
            <p:cNvSpPr/>
            <p:nvPr/>
          </p:nvSpPr>
          <p:spPr>
            <a:xfrm>
              <a:off x="3603308" y="920518"/>
              <a:ext cx="1045035" cy="1045036"/>
            </a:xfrm>
            <a:prstGeom prst="snip2DiagRect">
              <a:avLst>
                <a:gd name="adj1" fmla="val 28667"/>
                <a:gd name="adj2" fmla="val 0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4" name="-Icon714" descr=" После долгого анализа рынка, мы не смогли найти веб-приложение, отвечающее запросу большинства учеников и учителей 11 класса. Мы поинтересовались у учителей и у учеников наших школ и выяснили, что такой сайт просто жизненно необходим каждому 11-ти класснику">
              <a:extLst>
                <a:ext uri="{FF2B5EF4-FFF2-40B4-BE49-F238E27FC236}">
                  <a16:creationId xmlns:a16="http://schemas.microsoft.com/office/drawing/2014/main" id="{3742F166-5473-4223-B572-57A57DCB8B70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3583" y="1170793"/>
              <a:ext cx="541308" cy="544492"/>
            </a:xfrm>
            <a:prstGeom prst="rect">
              <a:avLst/>
            </a:prstGeom>
          </p:spPr>
        </p:pic>
        <p:sp>
          <p:nvSpPr>
            <p:cNvPr id="15" name="-Title815">
              <a:extLst>
                <a:ext uri="{FF2B5EF4-FFF2-40B4-BE49-F238E27FC236}">
                  <a16:creationId xmlns:a16="http://schemas.microsoft.com/office/drawing/2014/main" id="{EC6FD58C-4E36-4DD8-BEBD-DDE41C84622D}"/>
                </a:ext>
              </a:extLst>
            </p:cNvPr>
            <p:cNvSpPr/>
            <p:nvPr/>
          </p:nvSpPr>
          <p:spPr>
            <a:xfrm>
              <a:off x="2373381" y="2366353"/>
              <a:ext cx="3566314" cy="478914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  <a:alpha val="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ru-RU" sz="2512" b="1">
                  <a:solidFill>
                    <a:schemeClr val="bg2"/>
                  </a:solidFill>
                  <a:latin typeface="Arial" panose="020B0604020202020204" pitchFamily="34" charset="0"/>
                </a:rPr>
                <a:t>Идея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2305839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7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7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13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13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4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4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 autoUpdateAnimBg="0"/>
      <p:bldP spid="20" grpId="0" animBg="1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-Concpt_Shape19PR">
            <a:extLst>
              <a:ext uri="{FF2B5EF4-FFF2-40B4-BE49-F238E27FC236}">
                <a16:creationId xmlns:a16="http://schemas.microsoft.com/office/drawing/2014/main" id="{9C7E74A4-3011-4268-AD0D-952906A9F39A}"/>
              </a:ext>
            </a:extLst>
          </p:cNvPr>
          <p:cNvSpPr/>
          <p:nvPr/>
        </p:nvSpPr>
        <p:spPr>
          <a:xfrm rot="16200000">
            <a:off x="8686802" y="4686300"/>
            <a:ext cx="457200" cy="45720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-Concpt_Shape20" descr="TextureConcept:?8?14,4?14,4??5?0?5?0?0?">
            <a:extLst>
              <a:ext uri="{FF2B5EF4-FFF2-40B4-BE49-F238E27FC236}">
                <a16:creationId xmlns:a16="http://schemas.microsoft.com/office/drawing/2014/main" id="{B8C2BF29-F837-4C0B-BBE5-7B373A1774B9}"/>
              </a:ext>
            </a:extLst>
          </p:cNvPr>
          <p:cNvSpPr/>
          <p:nvPr/>
        </p:nvSpPr>
        <p:spPr>
          <a:xfrm rot="16200000">
            <a:off x="8837676" y="4573498"/>
            <a:ext cx="190527" cy="190527"/>
          </a:xfrm>
          <a:prstGeom prst="rtTriangle">
            <a:avLst/>
          </a:prstGeom>
          <a:blipFill dpi="0" rotWithShape="0">
            <a:blip r:embed="rId6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7" name="Group 14">
            <a:extLst>
              <a:ext uri="{FF2B5EF4-FFF2-40B4-BE49-F238E27FC236}">
                <a16:creationId xmlns:a16="http://schemas.microsoft.com/office/drawing/2014/main" id="{BEBF6AB4-3377-43C0-9E6E-0CAACB0A61C4}"/>
              </a:ext>
            </a:extLst>
          </p:cNvPr>
          <p:cNvGrpSpPr/>
          <p:nvPr/>
        </p:nvGrpSpPr>
        <p:grpSpPr>
          <a:xfrm>
            <a:off x="6615108" y="822960"/>
            <a:ext cx="2179262" cy="3569392"/>
            <a:chOff x="6615108" y="822960"/>
            <a:chExt cx="2179262" cy="3569392"/>
          </a:xfrm>
        </p:grpSpPr>
        <p:pic>
          <p:nvPicPr>
            <p:cNvPr id="8" name="-Dynamic 28" descr="Abstract">
              <a:extLst>
                <a:ext uri="{FF2B5EF4-FFF2-40B4-BE49-F238E27FC236}">
                  <a16:creationId xmlns:a16="http://schemas.microsoft.com/office/drawing/2014/main" id="{7F3F7DC4-874E-45B4-BB81-6A1A87DA0808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617" r="29617"/>
            <a:stretch/>
          </p:blipFill>
          <p:spPr>
            <a:xfrm>
              <a:off x="6615108" y="822960"/>
              <a:ext cx="2179253" cy="3569391"/>
            </a:xfrm>
            <a:prstGeom prst="rect">
              <a:avLst/>
            </a:prstGeom>
          </p:spPr>
        </p:pic>
        <p:sp>
          <p:nvSpPr>
            <p:cNvPr id="5" name="Shape 35">
              <a:extLst>
                <a:ext uri="{FF2B5EF4-FFF2-40B4-BE49-F238E27FC236}">
                  <a16:creationId xmlns:a16="http://schemas.microsoft.com/office/drawing/2014/main" id="{7FB4B631-A64C-4CB3-B78A-865E50E1C4E2}"/>
                </a:ext>
              </a:extLst>
            </p:cNvPr>
            <p:cNvSpPr/>
            <p:nvPr/>
          </p:nvSpPr>
          <p:spPr>
            <a:xfrm>
              <a:off x="6615108" y="822960"/>
              <a:ext cx="2179262" cy="3569391"/>
            </a:xfrm>
            <a:prstGeom prst="rect">
              <a:avLst/>
            </a:prstGeom>
            <a:solidFill>
              <a:schemeClr val="tx1">
                <a:lumMod val="100000"/>
                <a:alpha val="5100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Shape 46">
              <a:extLst>
                <a:ext uri="{FF2B5EF4-FFF2-40B4-BE49-F238E27FC236}">
                  <a16:creationId xmlns:a16="http://schemas.microsoft.com/office/drawing/2014/main" id="{CA8577CF-BB3D-45A7-A9C6-0927A4D38FFD}"/>
                </a:ext>
              </a:extLst>
            </p:cNvPr>
            <p:cNvSpPr/>
            <p:nvPr/>
          </p:nvSpPr>
          <p:spPr>
            <a:xfrm>
              <a:off x="6793838" y="2830809"/>
              <a:ext cx="1839426" cy="1416285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>
              <a:spAutoFit/>
            </a:bodyPr>
            <a:lstStyle/>
            <a:p>
              <a:r>
                <a:rPr lang="ru-RU" sz="2151" dirty="0">
                  <a:solidFill>
                    <a:schemeClr val="bg1"/>
                  </a:solidFill>
                  <a:latin typeface="Arial Narrow" panose="020B0606020202030204" pitchFamily="34" charset="0"/>
                </a:rPr>
                <a:t>Для создания дизайна мы использовали </a:t>
              </a:r>
              <a:r>
                <a:rPr lang="ru-RU" sz="2151" dirty="0" err="1">
                  <a:solidFill>
                    <a:schemeClr val="bg1"/>
                  </a:solidFill>
                  <a:latin typeface="Arial Narrow" panose="020B0606020202030204" pitchFamily="34" charset="0"/>
                </a:rPr>
                <a:t>figma</a:t>
              </a:r>
              <a:endParaRPr lang="ru-RU" sz="2151" dirty="0">
                <a:solidFill>
                  <a:schemeClr val="bg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9" name="Shape 59">
              <a:extLst>
                <a:ext uri="{FF2B5EF4-FFF2-40B4-BE49-F238E27FC236}">
                  <a16:creationId xmlns:a16="http://schemas.microsoft.com/office/drawing/2014/main" id="{02E85ECC-BCD1-460D-A462-327427E12638}"/>
                </a:ext>
              </a:extLst>
            </p:cNvPr>
            <p:cNvSpPr/>
            <p:nvPr/>
          </p:nvSpPr>
          <p:spPr>
            <a:xfrm>
              <a:off x="6615108" y="4329030"/>
              <a:ext cx="2179262" cy="63322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8" name="Group 15">
            <a:extLst>
              <a:ext uri="{FF2B5EF4-FFF2-40B4-BE49-F238E27FC236}">
                <a16:creationId xmlns:a16="http://schemas.microsoft.com/office/drawing/2014/main" id="{795D58F0-4A4F-46AA-B77E-4E287618FDC7}"/>
              </a:ext>
            </a:extLst>
          </p:cNvPr>
          <p:cNvGrpSpPr/>
          <p:nvPr/>
        </p:nvGrpSpPr>
        <p:grpSpPr>
          <a:xfrm>
            <a:off x="359568" y="822959"/>
            <a:ext cx="6058337" cy="3466904"/>
            <a:chOff x="359568" y="822959"/>
            <a:chExt cx="6058337" cy="3466904"/>
          </a:xfrm>
        </p:grpSpPr>
        <p:sp>
          <p:nvSpPr>
            <p:cNvPr id="11" name="Shape 711">
              <a:extLst>
                <a:ext uri="{FF2B5EF4-FFF2-40B4-BE49-F238E27FC236}">
                  <a16:creationId xmlns:a16="http://schemas.microsoft.com/office/drawing/2014/main" id="{5354A99A-8745-4E3F-B9E8-1B7F53302334}"/>
                </a:ext>
              </a:extLst>
            </p:cNvPr>
            <p:cNvSpPr/>
            <p:nvPr/>
          </p:nvSpPr>
          <p:spPr>
            <a:xfrm>
              <a:off x="2471214" y="1636785"/>
              <a:ext cx="2977568" cy="1709460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2" name="Shape 812" descr="Создание дизайна -Cropped">
              <a:extLst>
                <a:ext uri="{FF2B5EF4-FFF2-40B4-BE49-F238E27FC236}">
                  <a16:creationId xmlns:a16="http://schemas.microsoft.com/office/drawing/2014/main" id="{48FAC615-7B5C-45E3-8A0E-F51B34B81CE5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 rotWithShape="1">
            <a:blip r:embed="rId8"/>
            <a:srcRect l="2818" r="2818"/>
            <a:stretch/>
          </p:blipFill>
          <p:spPr>
            <a:xfrm>
              <a:off x="359568" y="822959"/>
              <a:ext cx="6058337" cy="3466904"/>
            </a:xfrm>
            <a:prstGeom prst="rect">
              <a:avLst/>
            </a:prstGeom>
          </p:spPr>
        </p:pic>
      </p:grpSp>
      <p:sp>
        <p:nvSpPr>
          <p:cNvPr id="2" name="-SlideTitle">
            <a:extLst>
              <a:ext uri="{FF2B5EF4-FFF2-40B4-BE49-F238E27FC236}">
                <a16:creationId xmlns:a16="http://schemas.microsoft.com/office/drawing/2014/main" id="{82D23B1F-FC7E-44BE-9728-5D2CF4A5B1AD}"/>
              </a:ext>
            </a:extLst>
          </p:cNvPr>
          <p:cNvSpPr txBox="1"/>
          <p:nvPr/>
        </p:nvSpPr>
        <p:spPr>
          <a:xfrm>
            <a:off x="365760" y="191974"/>
            <a:ext cx="720090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ru-RU" sz="2200" b="1">
                <a:latin typeface="Arial" panose="020B0604020202020204" pitchFamily="34" charset="0"/>
              </a:rPr>
              <a:t>СОЗДАНИЕ ДИЗАЙНА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6212526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6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6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2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2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3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3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13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13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 autoUpdateAnimBg="0"/>
      <p:bldP spid="20" grpId="0" animBg="1" autoUpdateAnimBg="0"/>
      <p:bldP spid="2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19">
            <a:extLst>
              <a:ext uri="{FF2B5EF4-FFF2-40B4-BE49-F238E27FC236}">
                <a16:creationId xmlns:a16="http://schemas.microsoft.com/office/drawing/2014/main" id="{7AF39923-D5F3-441B-8684-97F66006CDAF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363911" y="330992"/>
            <a:chExt cx="8327364" cy="4481539"/>
          </a:xfrm>
        </p:grpSpPr>
        <p:pic>
          <p:nvPicPr>
            <p:cNvPr id="6" name="-Dynamic 26" descr="Abstract">
              <a:extLst>
                <a:ext uri="{FF2B5EF4-FFF2-40B4-BE49-F238E27FC236}">
                  <a16:creationId xmlns:a16="http://schemas.microsoft.com/office/drawing/2014/main" id="{AC99C2E8-83C2-44C4-99BE-2F8AF1D50D08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637" b="9637"/>
            <a:stretch/>
          </p:blipFill>
          <p:spPr>
            <a:xfrm>
              <a:off x="363911" y="330992"/>
              <a:ext cx="8327363" cy="4481539"/>
            </a:xfrm>
            <a:prstGeom prst="rect">
              <a:avLst/>
            </a:prstGeom>
          </p:spPr>
        </p:pic>
        <p:sp>
          <p:nvSpPr>
            <p:cNvPr id="4" name="Shape 34">
              <a:extLst>
                <a:ext uri="{FF2B5EF4-FFF2-40B4-BE49-F238E27FC236}">
                  <a16:creationId xmlns:a16="http://schemas.microsoft.com/office/drawing/2014/main" id="{071EF843-AB08-443E-85BE-0CABD2F66528}"/>
                </a:ext>
              </a:extLst>
            </p:cNvPr>
            <p:cNvSpPr/>
            <p:nvPr/>
          </p:nvSpPr>
          <p:spPr>
            <a:xfrm>
              <a:off x="363912" y="330993"/>
              <a:ext cx="8327363" cy="4481512"/>
            </a:xfrm>
            <a:prstGeom prst="rect">
              <a:avLst/>
            </a:prstGeom>
            <a:solidFill>
              <a:schemeClr val="tx1">
                <a:lumMod val="100000"/>
                <a:alpha val="7600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Shape 45">
              <a:extLst>
                <a:ext uri="{FF2B5EF4-FFF2-40B4-BE49-F238E27FC236}">
                  <a16:creationId xmlns:a16="http://schemas.microsoft.com/office/drawing/2014/main" id="{3AB1F6D8-0B7C-4174-A1AE-EC79BD2207F6}"/>
                </a:ext>
              </a:extLst>
            </p:cNvPr>
            <p:cNvSpPr/>
            <p:nvPr/>
          </p:nvSpPr>
          <p:spPr>
            <a:xfrm>
              <a:off x="3437016" y="330993"/>
              <a:ext cx="4925444" cy="448151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-Title68">
              <a:extLst>
                <a:ext uri="{FF2B5EF4-FFF2-40B4-BE49-F238E27FC236}">
                  <a16:creationId xmlns:a16="http://schemas.microsoft.com/office/drawing/2014/main" id="{159F6C8B-2D7F-4065-8017-2B11B3D0BAC7}"/>
                </a:ext>
              </a:extLst>
            </p:cNvPr>
            <p:cNvSpPr/>
            <p:nvPr/>
          </p:nvSpPr>
          <p:spPr>
            <a:xfrm>
              <a:off x="874949" y="1777743"/>
              <a:ext cx="2406891" cy="713785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  <a:alpha val="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r>
                <a:rPr lang="ru-RU" sz="2019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Создание логотипа</a:t>
              </a:r>
            </a:p>
          </p:txBody>
        </p:sp>
        <p:sp>
          <p:nvSpPr>
            <p:cNvPr id="11" name="Shape 711">
              <a:extLst>
                <a:ext uri="{FF2B5EF4-FFF2-40B4-BE49-F238E27FC236}">
                  <a16:creationId xmlns:a16="http://schemas.microsoft.com/office/drawing/2014/main" id="{0696B632-DA4B-44FC-8487-D9E0A6C49E16}"/>
                </a:ext>
              </a:extLst>
            </p:cNvPr>
            <p:cNvSpPr/>
            <p:nvPr/>
          </p:nvSpPr>
          <p:spPr>
            <a:xfrm>
              <a:off x="3437016" y="3797079"/>
              <a:ext cx="4515296" cy="66486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100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Shape 812">
              <a:extLst>
                <a:ext uri="{FF2B5EF4-FFF2-40B4-BE49-F238E27FC236}">
                  <a16:creationId xmlns:a16="http://schemas.microsoft.com/office/drawing/2014/main" id="{7392FFDA-7C9A-467A-A8DE-994F4642F0BB}"/>
                </a:ext>
              </a:extLst>
            </p:cNvPr>
            <p:cNvSpPr/>
            <p:nvPr/>
          </p:nvSpPr>
          <p:spPr>
            <a:xfrm>
              <a:off x="4022879" y="3920350"/>
              <a:ext cx="3929433" cy="440505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r>
                <a:rPr lang="ru-RU" sz="754">
                  <a:solidFill>
                    <a:schemeClr val="tx1"/>
                  </a:solidFill>
                  <a:latin typeface="Arial Narrow" panose="020B0606020202030204" pitchFamily="34" charset="0"/>
                </a:rPr>
                <a:t>За идею логотипа мы взяли книжные полки, так как мы создаем некую библиотеку, в которой вы можете легко найти материалы, посвященные ЕГЭ, по тому или иному предмету. Для выбора цвета мы использовали специальный ресурс, который помогает найти гармоничные цвета.</a:t>
              </a:r>
            </a:p>
          </p:txBody>
        </p:sp>
        <p:sp>
          <p:nvSpPr>
            <p:cNvPr id="13" name="Shape 9-Concept13">
              <a:extLst>
                <a:ext uri="{FF2B5EF4-FFF2-40B4-BE49-F238E27FC236}">
                  <a16:creationId xmlns:a16="http://schemas.microsoft.com/office/drawing/2014/main" id="{9D7D4C37-1CE0-4B71-9B72-960F409C0B12}"/>
                </a:ext>
              </a:extLst>
            </p:cNvPr>
            <p:cNvSpPr/>
            <p:nvPr/>
          </p:nvSpPr>
          <p:spPr>
            <a:xfrm>
              <a:off x="3041733" y="3735683"/>
              <a:ext cx="787653" cy="787653"/>
            </a:xfrm>
            <a:prstGeom prst="snip2DiagRect">
              <a:avLst>
                <a:gd name="adj1" fmla="val 28667"/>
                <a:gd name="adj2" fmla="val 0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7" name="-Icon1017" descr=" За идею логотипа мы взяли книжные полки, так как мы создаем некую библиотеку, в которой вы можете легко найти материалы, посвященные ЕГЭ, по тому или иному предмету. Для выбора цвета мы использовали специальный ресурс, который помогает найти гармоничные цвета.">
              <a:extLst>
                <a:ext uri="{FF2B5EF4-FFF2-40B4-BE49-F238E27FC236}">
                  <a16:creationId xmlns:a16="http://schemas.microsoft.com/office/drawing/2014/main" id="{53301D38-7878-4B64-9409-B9DF5AED0201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3522" y="3937476"/>
              <a:ext cx="381825" cy="384071"/>
            </a:xfrm>
            <a:prstGeom prst="rect">
              <a:avLst/>
            </a:prstGeom>
          </p:spPr>
        </p:pic>
        <p:sp>
          <p:nvSpPr>
            <p:cNvPr id="18" name="Shape 1118">
              <a:extLst>
                <a:ext uri="{FF2B5EF4-FFF2-40B4-BE49-F238E27FC236}">
                  <a16:creationId xmlns:a16="http://schemas.microsoft.com/office/drawing/2014/main" id="{11D8C3F0-41D0-4DFE-B08B-8C10925452F4}"/>
                </a:ext>
              </a:extLst>
            </p:cNvPr>
            <p:cNvSpPr/>
            <p:nvPr/>
          </p:nvSpPr>
          <p:spPr>
            <a:xfrm>
              <a:off x="719775" y="703318"/>
              <a:ext cx="83325" cy="3758619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5" name="Google Shape;85;p1785">
            <a:extLst>
              <a:ext uri="{FF2B5EF4-FFF2-40B4-BE49-F238E27FC236}">
                <a16:creationId xmlns:a16="http://schemas.microsoft.com/office/drawing/2014/main" id="{60234AF8-922C-40D4-8F3E-7952F2DCCBB4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rcRect/>
          <a:stretch>
            <a:fillRect/>
          </a:stretch>
        </p:blipFill>
        <p:spPr>
          <a:xfrm>
            <a:off x="3401853" y="1146748"/>
            <a:ext cx="5353706" cy="222195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-Concpt_Shape22PR">
            <a:extLst>
              <a:ext uri="{FF2B5EF4-FFF2-40B4-BE49-F238E27FC236}">
                <a16:creationId xmlns:a16="http://schemas.microsoft.com/office/drawing/2014/main" id="{2383C541-50B6-45EC-86E2-B37CCC348D90}"/>
              </a:ext>
            </a:extLst>
          </p:cNvPr>
          <p:cNvSpPr/>
          <p:nvPr/>
        </p:nvSpPr>
        <p:spPr>
          <a:xfrm rot="5400000">
            <a:off x="0" y="1058"/>
            <a:ext cx="457200" cy="45720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-Concpt_Shape23" descr="TextureConcept:?8?14,4?14,4??5?0?5?0?0?">
            <a:extLst>
              <a:ext uri="{FF2B5EF4-FFF2-40B4-BE49-F238E27FC236}">
                <a16:creationId xmlns:a16="http://schemas.microsoft.com/office/drawing/2014/main" id="{AD46009D-24C6-4B50-9853-3EEA7F452BC4}"/>
              </a:ext>
            </a:extLst>
          </p:cNvPr>
          <p:cNvSpPr/>
          <p:nvPr/>
        </p:nvSpPr>
        <p:spPr>
          <a:xfrm rot="16200000">
            <a:off x="8942687" y="4952973"/>
            <a:ext cx="190527" cy="190527"/>
          </a:xfrm>
          <a:prstGeom prst="rtTriangle">
            <a:avLst/>
          </a:prstGeom>
          <a:blipFill dpi="0" rotWithShape="0">
            <a:blip r:embed="rId9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0205975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9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9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4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4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 autoUpdateAnimBg="0"/>
      <p:bldP spid="23" grpId="0" animBg="1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F2F2F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852170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Arial" panose="020B0604020202020204" pitchFamily="34" charset="0"/>
              </a:rPr>
              <a:t>Код</a:t>
            </a:r>
            <a:endParaRPr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4294967295"/>
          </p:nvPr>
        </p:nvSpPr>
        <p:spPr>
          <a:xfrm>
            <a:off x="0" y="1662113"/>
            <a:ext cx="8521700" cy="34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dirty="0">
                <a:solidFill>
                  <a:srgbClr val="F2F2F2"/>
                </a:solidFill>
                <a:latin typeface="Arial" panose="020B0604020202020204" pitchFamily="34" charset="0"/>
              </a:rPr>
              <a:t>Код состоит из множества обработчиков команд и функций отвечающих за работу с бд и функционал сайта</a:t>
            </a:r>
            <a:endParaRPr dirty="0">
              <a:solidFill>
                <a:srgbClr val="F2F2F2"/>
              </a:solidFill>
              <a:latin typeface="Arial" panose="020B0604020202020204" pitchFamily="34" charset="0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311700" y="532225"/>
            <a:ext cx="42579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>
                <a:solidFill>
                  <a:srgbClr val="F2F2F2"/>
                </a:solidFill>
                <a:latin typeface="Arial" panose="020B0604020202020204" pitchFamily="34" charset="0"/>
                <a:ea typeface="Proxima Nova"/>
                <a:cs typeface="Proxima Nova"/>
                <a:sym typeface="Proxima Nova"/>
              </a:rPr>
              <a:t>КОД</a:t>
            </a:r>
            <a:endParaRPr sz="2600">
              <a:solidFill>
                <a:srgbClr val="F2F2F2"/>
              </a:solidFill>
              <a:latin typeface="Arial" panose="020B0604020202020204" pitchFamily="34" charset="0"/>
              <a:ea typeface="Proxima Nova"/>
              <a:cs typeface="Proxima Nova"/>
              <a:sym typeface="Proxima Nov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2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2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7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7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9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9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1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1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utoUpdateAnimBg="0"/>
      <p:bldP spid="92" grpId="0" autoUpdateAnimBg="0"/>
      <p:bldP spid="93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-Concpt_Shape22PR">
            <a:extLst>
              <a:ext uri="{FF2B5EF4-FFF2-40B4-BE49-F238E27FC236}">
                <a16:creationId xmlns:a16="http://schemas.microsoft.com/office/drawing/2014/main" id="{AB2B04FD-0C06-4830-9A32-6EBC4358F1EC}"/>
              </a:ext>
            </a:extLst>
          </p:cNvPr>
          <p:cNvSpPr/>
          <p:nvPr/>
        </p:nvSpPr>
        <p:spPr>
          <a:xfrm rot="16200000">
            <a:off x="8686802" y="4686300"/>
            <a:ext cx="457200" cy="45720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-Concpt_Shape23" descr="TextureConcept:?8?14,4?14,4??5?0?5?0?0?">
            <a:extLst>
              <a:ext uri="{FF2B5EF4-FFF2-40B4-BE49-F238E27FC236}">
                <a16:creationId xmlns:a16="http://schemas.microsoft.com/office/drawing/2014/main" id="{00EABC76-EFAF-4345-9C60-BBED164712DF}"/>
              </a:ext>
            </a:extLst>
          </p:cNvPr>
          <p:cNvSpPr/>
          <p:nvPr/>
        </p:nvSpPr>
        <p:spPr>
          <a:xfrm rot="16200000">
            <a:off x="8826245" y="4584927"/>
            <a:ext cx="190527" cy="190527"/>
          </a:xfrm>
          <a:prstGeom prst="rtTriangle">
            <a:avLst/>
          </a:prstGeom>
          <a:blipFill dpi="0" rotWithShape="0">
            <a:blip r:embed="rId6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1" name="Group 19">
            <a:extLst>
              <a:ext uri="{FF2B5EF4-FFF2-40B4-BE49-F238E27FC236}">
                <a16:creationId xmlns:a16="http://schemas.microsoft.com/office/drawing/2014/main" id="{A8708E00-F3D6-4CF6-A2E9-5BBEE41166A7}"/>
              </a:ext>
            </a:extLst>
          </p:cNvPr>
          <p:cNvGrpSpPr/>
          <p:nvPr/>
        </p:nvGrpSpPr>
        <p:grpSpPr>
          <a:xfrm>
            <a:off x="363911" y="330992"/>
            <a:ext cx="8327364" cy="4481514"/>
            <a:chOff x="363911" y="330992"/>
            <a:chExt cx="8327364" cy="4481514"/>
          </a:xfrm>
        </p:grpSpPr>
        <p:pic>
          <p:nvPicPr>
            <p:cNvPr id="6" name="-Dynamic 26" descr="Abstract">
              <a:extLst>
                <a:ext uri="{FF2B5EF4-FFF2-40B4-BE49-F238E27FC236}">
                  <a16:creationId xmlns:a16="http://schemas.microsoft.com/office/drawing/2014/main" id="{E558BF9A-09E5-44B3-91D1-9033D7C823B2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055" b="32055"/>
            <a:stretch/>
          </p:blipFill>
          <p:spPr>
            <a:xfrm>
              <a:off x="363911" y="330992"/>
              <a:ext cx="8327363" cy="4481497"/>
            </a:xfrm>
            <a:prstGeom prst="rect">
              <a:avLst/>
            </a:prstGeom>
          </p:spPr>
        </p:pic>
        <p:sp>
          <p:nvSpPr>
            <p:cNvPr id="4" name="Shape 34">
              <a:extLst>
                <a:ext uri="{FF2B5EF4-FFF2-40B4-BE49-F238E27FC236}">
                  <a16:creationId xmlns:a16="http://schemas.microsoft.com/office/drawing/2014/main" id="{4F64B1FC-5DAB-42B2-BB6B-D6AC2068C859}"/>
                </a:ext>
              </a:extLst>
            </p:cNvPr>
            <p:cNvSpPr/>
            <p:nvPr/>
          </p:nvSpPr>
          <p:spPr>
            <a:xfrm>
              <a:off x="363912" y="330993"/>
              <a:ext cx="8327363" cy="4481512"/>
            </a:xfrm>
            <a:prstGeom prst="rect">
              <a:avLst/>
            </a:prstGeom>
            <a:solidFill>
              <a:schemeClr val="tx1">
                <a:lumMod val="100000"/>
                <a:alpha val="7600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Shape 45">
              <a:extLst>
                <a:ext uri="{FF2B5EF4-FFF2-40B4-BE49-F238E27FC236}">
                  <a16:creationId xmlns:a16="http://schemas.microsoft.com/office/drawing/2014/main" id="{1857FCE1-5BF7-4CB1-811F-C8C38D682BA4}"/>
                </a:ext>
              </a:extLst>
            </p:cNvPr>
            <p:cNvSpPr/>
            <p:nvPr/>
          </p:nvSpPr>
          <p:spPr>
            <a:xfrm>
              <a:off x="3437016" y="330993"/>
              <a:ext cx="4925444" cy="448151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-Title68">
              <a:extLst>
                <a:ext uri="{FF2B5EF4-FFF2-40B4-BE49-F238E27FC236}">
                  <a16:creationId xmlns:a16="http://schemas.microsoft.com/office/drawing/2014/main" id="{A6D15294-18DD-4DB4-BC02-D1D5F4A5F71A}"/>
                </a:ext>
              </a:extLst>
            </p:cNvPr>
            <p:cNvSpPr/>
            <p:nvPr/>
          </p:nvSpPr>
          <p:spPr>
            <a:xfrm>
              <a:off x="874949" y="1777743"/>
              <a:ext cx="2406891" cy="713785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  <a:alpha val="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r>
                <a:rPr lang="ru-RU" sz="2019" b="1">
                  <a:solidFill>
                    <a:schemeClr val="bg1"/>
                  </a:solidFill>
                  <a:latin typeface="Arial" panose="020B0604020202020204" pitchFamily="34" charset="0"/>
                </a:rPr>
                <a:t>Обработчики запросов</a:t>
              </a:r>
            </a:p>
          </p:txBody>
        </p:sp>
        <p:sp>
          <p:nvSpPr>
            <p:cNvPr id="11" name="Shape 711">
              <a:extLst>
                <a:ext uri="{FF2B5EF4-FFF2-40B4-BE49-F238E27FC236}">
                  <a16:creationId xmlns:a16="http://schemas.microsoft.com/office/drawing/2014/main" id="{46B8ABA3-5819-4B76-8F6A-1A45A9E5797D}"/>
                </a:ext>
              </a:extLst>
            </p:cNvPr>
            <p:cNvSpPr/>
            <p:nvPr/>
          </p:nvSpPr>
          <p:spPr>
            <a:xfrm>
              <a:off x="3437016" y="3797079"/>
              <a:ext cx="4515296" cy="66486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100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Shape 812">
              <a:extLst>
                <a:ext uri="{FF2B5EF4-FFF2-40B4-BE49-F238E27FC236}">
                  <a16:creationId xmlns:a16="http://schemas.microsoft.com/office/drawing/2014/main" id="{BAB59D9C-1970-4A47-A774-651E4ECE403E}"/>
                </a:ext>
              </a:extLst>
            </p:cNvPr>
            <p:cNvSpPr/>
            <p:nvPr/>
          </p:nvSpPr>
          <p:spPr>
            <a:xfrm>
              <a:off x="4022879" y="3916824"/>
              <a:ext cx="3929433" cy="447558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r>
                <a:rPr lang="ru-RU" sz="1154">
                  <a:solidFill>
                    <a:schemeClr val="tx1"/>
                  </a:solidFill>
                  <a:latin typeface="Arial Narrow" panose="020B0606020202030204" pitchFamily="34" charset="0"/>
                </a:rPr>
                <a:t>На нашем сайте есть много страниц, отчего нам требуется много обработчиков!</a:t>
              </a:r>
            </a:p>
          </p:txBody>
        </p:sp>
        <p:sp>
          <p:nvSpPr>
            <p:cNvPr id="13" name="Shape 9-Concept13">
              <a:extLst>
                <a:ext uri="{FF2B5EF4-FFF2-40B4-BE49-F238E27FC236}">
                  <a16:creationId xmlns:a16="http://schemas.microsoft.com/office/drawing/2014/main" id="{9246E0D1-D854-4AE2-87A1-BC05206E2AFD}"/>
                </a:ext>
              </a:extLst>
            </p:cNvPr>
            <p:cNvSpPr/>
            <p:nvPr/>
          </p:nvSpPr>
          <p:spPr>
            <a:xfrm>
              <a:off x="3041733" y="3735683"/>
              <a:ext cx="787653" cy="787653"/>
            </a:xfrm>
            <a:prstGeom prst="snip2DiagRect">
              <a:avLst>
                <a:gd name="adj1" fmla="val 28667"/>
                <a:gd name="adj2" fmla="val 0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7" name="-Icon1017" descr=" На нашем сайте есть много страниц, отчего нам требуется много обработчиков!">
              <a:extLst>
                <a:ext uri="{FF2B5EF4-FFF2-40B4-BE49-F238E27FC236}">
                  <a16:creationId xmlns:a16="http://schemas.microsoft.com/office/drawing/2014/main" id="{105A304B-43F1-4BFD-B1C4-36F5BDD14BE4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3522" y="3937476"/>
              <a:ext cx="381825" cy="384071"/>
            </a:xfrm>
            <a:prstGeom prst="rect">
              <a:avLst/>
            </a:prstGeom>
          </p:spPr>
        </p:pic>
        <p:sp>
          <p:nvSpPr>
            <p:cNvPr id="18" name="Shape 1118">
              <a:extLst>
                <a:ext uri="{FF2B5EF4-FFF2-40B4-BE49-F238E27FC236}">
                  <a16:creationId xmlns:a16="http://schemas.microsoft.com/office/drawing/2014/main" id="{E97C2ADD-E425-45C2-AEB2-E6DE2E90E8D1}"/>
                </a:ext>
              </a:extLst>
            </p:cNvPr>
            <p:cNvSpPr/>
            <p:nvPr/>
          </p:nvSpPr>
          <p:spPr>
            <a:xfrm>
              <a:off x="719775" y="703318"/>
              <a:ext cx="83325" cy="3758619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4C12FB4-2FA9-4629-B832-775FE7DB878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3455403" y="853171"/>
            <a:ext cx="4888669" cy="2749877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0939485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3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3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3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3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1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1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7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7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 autoUpdateAnimBg="0"/>
      <p:bldP spid="23" grpId="0" animBg="1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-Concpt_Shape22PR">
            <a:extLst>
              <a:ext uri="{FF2B5EF4-FFF2-40B4-BE49-F238E27FC236}">
                <a16:creationId xmlns:a16="http://schemas.microsoft.com/office/drawing/2014/main" id="{87AE4AC5-3681-44C4-9F36-5A85244DCA24}"/>
              </a:ext>
            </a:extLst>
          </p:cNvPr>
          <p:cNvSpPr/>
          <p:nvPr/>
        </p:nvSpPr>
        <p:spPr>
          <a:xfrm rot="16200000">
            <a:off x="8686802" y="4686300"/>
            <a:ext cx="457200" cy="45720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-Concpt_Shape23" descr="TextureConcept:?8?14,4?14,4??5?0?5?0?0?">
            <a:extLst>
              <a:ext uri="{FF2B5EF4-FFF2-40B4-BE49-F238E27FC236}">
                <a16:creationId xmlns:a16="http://schemas.microsoft.com/office/drawing/2014/main" id="{FE31F138-711F-426E-B3E7-D106D9252B8A}"/>
              </a:ext>
            </a:extLst>
          </p:cNvPr>
          <p:cNvSpPr/>
          <p:nvPr/>
        </p:nvSpPr>
        <p:spPr>
          <a:xfrm rot="16200000">
            <a:off x="8833104" y="4578070"/>
            <a:ext cx="190527" cy="190527"/>
          </a:xfrm>
          <a:prstGeom prst="rtTriangle">
            <a:avLst/>
          </a:prstGeom>
          <a:blipFill dpi="0" rotWithShape="0">
            <a:blip r:embed="rId6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1" name="Group 19">
            <a:extLst>
              <a:ext uri="{FF2B5EF4-FFF2-40B4-BE49-F238E27FC236}">
                <a16:creationId xmlns:a16="http://schemas.microsoft.com/office/drawing/2014/main" id="{8A8BF357-3C70-4C7D-BA78-A20594FF4804}"/>
              </a:ext>
            </a:extLst>
          </p:cNvPr>
          <p:cNvGrpSpPr/>
          <p:nvPr/>
        </p:nvGrpSpPr>
        <p:grpSpPr>
          <a:xfrm>
            <a:off x="363911" y="330992"/>
            <a:ext cx="8327364" cy="4481537"/>
            <a:chOff x="363911" y="330992"/>
            <a:chExt cx="8327364" cy="4481537"/>
          </a:xfrm>
        </p:grpSpPr>
        <p:pic>
          <p:nvPicPr>
            <p:cNvPr id="6" name="-Dynamic 26" descr="Abstract">
              <a:extLst>
                <a:ext uri="{FF2B5EF4-FFF2-40B4-BE49-F238E27FC236}">
                  <a16:creationId xmlns:a16="http://schemas.microsoft.com/office/drawing/2014/main" id="{C2150A33-5F16-4590-BA79-BF70AD9A322E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700" b="9700"/>
            <a:stretch/>
          </p:blipFill>
          <p:spPr>
            <a:xfrm>
              <a:off x="363911" y="330992"/>
              <a:ext cx="8327363" cy="4481537"/>
            </a:xfrm>
            <a:prstGeom prst="rect">
              <a:avLst/>
            </a:prstGeom>
          </p:spPr>
        </p:pic>
        <p:sp>
          <p:nvSpPr>
            <p:cNvPr id="4" name="Shape 34">
              <a:extLst>
                <a:ext uri="{FF2B5EF4-FFF2-40B4-BE49-F238E27FC236}">
                  <a16:creationId xmlns:a16="http://schemas.microsoft.com/office/drawing/2014/main" id="{3A8183B7-D6E8-432B-8C00-C8C7F82EED1C}"/>
                </a:ext>
              </a:extLst>
            </p:cNvPr>
            <p:cNvSpPr/>
            <p:nvPr/>
          </p:nvSpPr>
          <p:spPr>
            <a:xfrm>
              <a:off x="363912" y="330993"/>
              <a:ext cx="8327363" cy="4481512"/>
            </a:xfrm>
            <a:prstGeom prst="rect">
              <a:avLst/>
            </a:prstGeom>
            <a:solidFill>
              <a:schemeClr val="tx1">
                <a:lumMod val="100000"/>
                <a:alpha val="7600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Shape 45">
              <a:extLst>
                <a:ext uri="{FF2B5EF4-FFF2-40B4-BE49-F238E27FC236}">
                  <a16:creationId xmlns:a16="http://schemas.microsoft.com/office/drawing/2014/main" id="{E4EA5173-7F19-4725-8A7A-68470C9BA01E}"/>
                </a:ext>
              </a:extLst>
            </p:cNvPr>
            <p:cNvSpPr/>
            <p:nvPr/>
          </p:nvSpPr>
          <p:spPr>
            <a:xfrm>
              <a:off x="3437016" y="330993"/>
              <a:ext cx="4925444" cy="448151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-Title68">
              <a:extLst>
                <a:ext uri="{FF2B5EF4-FFF2-40B4-BE49-F238E27FC236}">
                  <a16:creationId xmlns:a16="http://schemas.microsoft.com/office/drawing/2014/main" id="{786031D3-5F72-4C3E-8FD9-DFD46456EA74}"/>
                </a:ext>
              </a:extLst>
            </p:cNvPr>
            <p:cNvSpPr/>
            <p:nvPr/>
          </p:nvSpPr>
          <p:spPr>
            <a:xfrm>
              <a:off x="874949" y="1777743"/>
              <a:ext cx="2406891" cy="713785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  <a:alpha val="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r>
                <a:rPr lang="ru-RU" sz="2019" b="1">
                  <a:solidFill>
                    <a:schemeClr val="bg1"/>
                  </a:solidFill>
                  <a:latin typeface="Arial" panose="020B0604020202020204" pitchFamily="34" charset="0"/>
                </a:rPr>
                <a:t>Регистрация и вход</a:t>
              </a:r>
            </a:p>
          </p:txBody>
        </p:sp>
        <p:sp>
          <p:nvSpPr>
            <p:cNvPr id="11" name="Shape 711">
              <a:extLst>
                <a:ext uri="{FF2B5EF4-FFF2-40B4-BE49-F238E27FC236}">
                  <a16:creationId xmlns:a16="http://schemas.microsoft.com/office/drawing/2014/main" id="{850986CE-C54B-4579-AF6B-9A603789DE2C}"/>
                </a:ext>
              </a:extLst>
            </p:cNvPr>
            <p:cNvSpPr/>
            <p:nvPr/>
          </p:nvSpPr>
          <p:spPr>
            <a:xfrm>
              <a:off x="3437016" y="3797079"/>
              <a:ext cx="4515296" cy="66486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100000"/>
                  </a:schemeClr>
                </a:gs>
                <a:gs pos="100000">
                  <a:schemeClr val="bg1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Shape 812">
              <a:extLst>
                <a:ext uri="{FF2B5EF4-FFF2-40B4-BE49-F238E27FC236}">
                  <a16:creationId xmlns:a16="http://schemas.microsoft.com/office/drawing/2014/main" id="{932B426A-F80E-449E-B160-C753AB97FC4F}"/>
                </a:ext>
              </a:extLst>
            </p:cNvPr>
            <p:cNvSpPr/>
            <p:nvPr/>
          </p:nvSpPr>
          <p:spPr>
            <a:xfrm>
              <a:off x="4022879" y="4005630"/>
              <a:ext cx="3929433" cy="269946"/>
            </a:xfrm>
            <a:prstGeom prst="rect">
              <a:avLst/>
            </a:prstGeom>
            <a:solidFill>
              <a:schemeClr val="accent1">
                <a:lumMod val="100000"/>
                <a:alpha val="0"/>
              </a:schemeClr>
            </a:soli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r>
                <a:rPr lang="ru-RU" sz="1154">
                  <a:solidFill>
                    <a:schemeClr val="tx1"/>
                  </a:solidFill>
                  <a:latin typeface="Arial Narrow" panose="020B0606020202030204" pitchFamily="34" charset="0"/>
                </a:rPr>
                <a:t>У нас есть возможность регистрации!</a:t>
              </a:r>
            </a:p>
          </p:txBody>
        </p:sp>
        <p:sp>
          <p:nvSpPr>
            <p:cNvPr id="13" name="Shape 9-Concept13">
              <a:extLst>
                <a:ext uri="{FF2B5EF4-FFF2-40B4-BE49-F238E27FC236}">
                  <a16:creationId xmlns:a16="http://schemas.microsoft.com/office/drawing/2014/main" id="{FFA17E7E-2550-4F8C-95FA-28288CD21231}"/>
                </a:ext>
              </a:extLst>
            </p:cNvPr>
            <p:cNvSpPr/>
            <p:nvPr/>
          </p:nvSpPr>
          <p:spPr>
            <a:xfrm>
              <a:off x="3041733" y="3735683"/>
              <a:ext cx="787653" cy="787653"/>
            </a:xfrm>
            <a:prstGeom prst="snip2DiagRect">
              <a:avLst>
                <a:gd name="adj1" fmla="val 28667"/>
                <a:gd name="adj2" fmla="val 0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7" name="-Icon1017" descr=" У нас есть возможность регистрации!">
              <a:extLst>
                <a:ext uri="{FF2B5EF4-FFF2-40B4-BE49-F238E27FC236}">
                  <a16:creationId xmlns:a16="http://schemas.microsoft.com/office/drawing/2014/main" id="{BCF5CA83-4685-4FDB-9F23-64678CED2DCF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3522" y="3937476"/>
              <a:ext cx="381825" cy="384071"/>
            </a:xfrm>
            <a:prstGeom prst="rect">
              <a:avLst/>
            </a:prstGeom>
          </p:spPr>
        </p:pic>
        <p:sp>
          <p:nvSpPr>
            <p:cNvPr id="18" name="Shape 1118">
              <a:extLst>
                <a:ext uri="{FF2B5EF4-FFF2-40B4-BE49-F238E27FC236}">
                  <a16:creationId xmlns:a16="http://schemas.microsoft.com/office/drawing/2014/main" id="{F41C1E8A-09A8-44B1-B743-8850625FF7CE}"/>
                </a:ext>
              </a:extLst>
            </p:cNvPr>
            <p:cNvSpPr/>
            <p:nvPr/>
          </p:nvSpPr>
          <p:spPr>
            <a:xfrm>
              <a:off x="719775" y="703318"/>
              <a:ext cx="83325" cy="3758619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5" name="Picture 891114">
            <a:extLst>
              <a:ext uri="{FF2B5EF4-FFF2-40B4-BE49-F238E27FC236}">
                <a16:creationId xmlns:a16="http://schemas.microsoft.com/office/drawing/2014/main" id="{E917B7EC-ADC2-441A-ABCF-9A291484F29D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3475334" y="1250526"/>
            <a:ext cx="4844727" cy="2234399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0502789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97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97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 autoUpdateAnimBg="0"/>
      <p:bldP spid="23" grpId="0" animBg="1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202E0C1-FF39-499D-B10B-3C982C1549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6162" y="878126"/>
            <a:ext cx="4817838" cy="2502706"/>
          </a:xfrm>
          <a:prstGeom prst="rect">
            <a:avLst/>
          </a:prstGeom>
        </p:spPr>
      </p:pic>
      <p:sp>
        <p:nvSpPr>
          <p:cNvPr id="14" name="-Concpt_Shape14PR">
            <a:extLst>
              <a:ext uri="{FF2B5EF4-FFF2-40B4-BE49-F238E27FC236}">
                <a16:creationId xmlns:a16="http://schemas.microsoft.com/office/drawing/2014/main" id="{EC2DB322-9C6B-4F16-AF9C-818459797FD6}"/>
              </a:ext>
            </a:extLst>
          </p:cNvPr>
          <p:cNvSpPr/>
          <p:nvPr/>
        </p:nvSpPr>
        <p:spPr>
          <a:xfrm rot="16200000">
            <a:off x="8686802" y="4686300"/>
            <a:ext cx="457200" cy="45720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-Concpt_Shape15" descr="TextureConcept:?8?14,4?14,4??5?0?5?0?0?">
            <a:extLst>
              <a:ext uri="{FF2B5EF4-FFF2-40B4-BE49-F238E27FC236}">
                <a16:creationId xmlns:a16="http://schemas.microsoft.com/office/drawing/2014/main" id="{CFA705FD-6143-4DCC-AAAC-76E60B5C2EE8}"/>
              </a:ext>
            </a:extLst>
          </p:cNvPr>
          <p:cNvSpPr/>
          <p:nvPr/>
        </p:nvSpPr>
        <p:spPr>
          <a:xfrm rot="16200000">
            <a:off x="8833104" y="4578070"/>
            <a:ext cx="190527" cy="190527"/>
          </a:xfrm>
          <a:prstGeom prst="rtTriangle">
            <a:avLst/>
          </a:prstGeom>
          <a:blipFill dpi="0" rotWithShape="0">
            <a:blip r:embed="rId5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3" name="Group 11">
            <a:extLst>
              <a:ext uri="{FF2B5EF4-FFF2-40B4-BE49-F238E27FC236}">
                <a16:creationId xmlns:a16="http://schemas.microsoft.com/office/drawing/2014/main" id="{E1944B8D-C193-4B7D-833D-9E3117AB56D1}"/>
              </a:ext>
            </a:extLst>
          </p:cNvPr>
          <p:cNvGrpSpPr/>
          <p:nvPr/>
        </p:nvGrpSpPr>
        <p:grpSpPr>
          <a:xfrm>
            <a:off x="595548" y="469648"/>
            <a:ext cx="7165443" cy="4868475"/>
            <a:chOff x="363910" y="382249"/>
            <a:chExt cx="7165443" cy="4868475"/>
          </a:xfrm>
        </p:grpSpPr>
        <p:cxnSp>
          <p:nvCxnSpPr>
            <p:cNvPr id="4" name="Shape 44">
              <a:extLst>
                <a:ext uri="{FF2B5EF4-FFF2-40B4-BE49-F238E27FC236}">
                  <a16:creationId xmlns:a16="http://schemas.microsoft.com/office/drawing/2014/main" id="{77596FC3-241D-4EFE-B373-6E388E036A83}"/>
                </a:ext>
              </a:extLst>
            </p:cNvPr>
            <p:cNvCxnSpPr/>
            <p:nvPr/>
          </p:nvCxnSpPr>
          <p:spPr>
            <a:xfrm>
              <a:off x="4742163" y="2042080"/>
              <a:ext cx="0" cy="3208644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-Title22">
              <a:extLst>
                <a:ext uri="{FF2B5EF4-FFF2-40B4-BE49-F238E27FC236}">
                  <a16:creationId xmlns:a16="http://schemas.microsoft.com/office/drawing/2014/main" id="{0E651BFC-0F0F-4770-AC53-D634B2059460}"/>
                </a:ext>
              </a:extLst>
            </p:cNvPr>
            <p:cNvSpPr/>
            <p:nvPr/>
          </p:nvSpPr>
          <p:spPr>
            <a:xfrm>
              <a:off x="626984" y="382249"/>
              <a:ext cx="4389933" cy="1600053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  <a:alpha val="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t">
              <a:spAutoFit/>
            </a:bodyPr>
            <a:lstStyle/>
            <a:p>
              <a:r>
                <a:rPr lang="ru-RU" sz="3266" b="1" dirty="0">
                  <a:solidFill>
                    <a:schemeClr val="tx1"/>
                  </a:solidFill>
                  <a:latin typeface="Arial" panose="020B0604020202020204" pitchFamily="34" charset="0"/>
                </a:rPr>
                <a:t>Красивые графики и подробнейшая статистика</a:t>
              </a:r>
            </a:p>
          </p:txBody>
        </p:sp>
        <p:sp>
          <p:nvSpPr>
            <p:cNvPr id="6" name="Shape 76">
              <a:extLst>
                <a:ext uri="{FF2B5EF4-FFF2-40B4-BE49-F238E27FC236}">
                  <a16:creationId xmlns:a16="http://schemas.microsoft.com/office/drawing/2014/main" id="{32D8FAA4-303C-40EB-A04D-2B763A0CF4F5}"/>
                </a:ext>
              </a:extLst>
            </p:cNvPr>
            <p:cNvSpPr/>
            <p:nvPr/>
          </p:nvSpPr>
          <p:spPr>
            <a:xfrm rot="5400000">
              <a:off x="1105484" y="1406950"/>
              <a:ext cx="310450" cy="179359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" name="Shape 3-Concept3">
              <a:extLst>
                <a:ext uri="{FF2B5EF4-FFF2-40B4-BE49-F238E27FC236}">
                  <a16:creationId xmlns:a16="http://schemas.microsoft.com/office/drawing/2014/main" id="{087D3FC7-9B01-41AF-895A-1363726B35CA}"/>
                </a:ext>
              </a:extLst>
            </p:cNvPr>
            <p:cNvSpPr/>
            <p:nvPr/>
          </p:nvSpPr>
          <p:spPr>
            <a:xfrm>
              <a:off x="5550545" y="2833699"/>
              <a:ext cx="1978808" cy="1978808"/>
            </a:xfrm>
            <a:prstGeom prst="snip2DiagRect">
              <a:avLst>
                <a:gd name="adj1" fmla="val 28667"/>
                <a:gd name="adj2" fmla="val 0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cxnSp>
          <p:nvCxnSpPr>
            <p:cNvPr id="5" name="Shape 55">
              <a:extLst>
                <a:ext uri="{FF2B5EF4-FFF2-40B4-BE49-F238E27FC236}">
                  <a16:creationId xmlns:a16="http://schemas.microsoft.com/office/drawing/2014/main" id="{5A1A7568-1357-4BFA-894A-A88027A754E4}"/>
                </a:ext>
              </a:extLst>
            </p:cNvPr>
            <p:cNvCxnSpPr/>
            <p:nvPr/>
          </p:nvCxnSpPr>
          <p:spPr>
            <a:xfrm>
              <a:off x="1032200" y="2042080"/>
              <a:ext cx="3709963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Content Placeholder 56">
            <a:extLst>
              <a:ext uri="{FF2B5EF4-FFF2-40B4-BE49-F238E27FC236}">
                <a16:creationId xmlns:a16="http://schemas.microsoft.com/office/drawing/2014/main" id="{6054D2E3-8148-4A9B-91B0-CD5A89F687E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287447" y="2189258"/>
            <a:ext cx="4609890" cy="2183632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1811855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13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13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9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9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3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3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 autoUpdateAnimBg="0"/>
      <p:bldP spid="15" grpId="0" animBg="1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-Concpt_Shape9PR">
            <a:extLst>
              <a:ext uri="{FF2B5EF4-FFF2-40B4-BE49-F238E27FC236}">
                <a16:creationId xmlns:a16="http://schemas.microsoft.com/office/drawing/2014/main" id="{8BC14749-9115-4518-A2D2-5246DD122F3E}"/>
              </a:ext>
            </a:extLst>
          </p:cNvPr>
          <p:cNvSpPr/>
          <p:nvPr/>
        </p:nvSpPr>
        <p:spPr>
          <a:xfrm rot="16200000">
            <a:off x="8686802" y="4686300"/>
            <a:ext cx="457200" cy="45720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27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-Concpt_Shape11" descr="TextureConcept:?8?14,4?14,4??5?0?5?0?0?">
            <a:extLst>
              <a:ext uri="{FF2B5EF4-FFF2-40B4-BE49-F238E27FC236}">
                <a16:creationId xmlns:a16="http://schemas.microsoft.com/office/drawing/2014/main" id="{BD7013D9-CF48-4F78-9280-5C02794F8844}"/>
              </a:ext>
            </a:extLst>
          </p:cNvPr>
          <p:cNvSpPr/>
          <p:nvPr/>
        </p:nvSpPr>
        <p:spPr>
          <a:xfrm rot="16200000">
            <a:off x="8833104" y="4578070"/>
            <a:ext cx="190527" cy="190527"/>
          </a:xfrm>
          <a:prstGeom prst="rtTriangle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" name="Group 5">
            <a:extLst>
              <a:ext uri="{FF2B5EF4-FFF2-40B4-BE49-F238E27FC236}">
                <a16:creationId xmlns:a16="http://schemas.microsoft.com/office/drawing/2014/main" id="{F05E928B-59B6-43A4-8744-1AE757F8F0D4}"/>
              </a:ext>
            </a:extLst>
          </p:cNvPr>
          <p:cNvGrpSpPr/>
          <p:nvPr/>
        </p:nvGrpSpPr>
        <p:grpSpPr>
          <a:xfrm>
            <a:off x="363910" y="757051"/>
            <a:ext cx="3373187" cy="3373186"/>
            <a:chOff x="363910" y="757051"/>
            <a:chExt cx="3373187" cy="3373186"/>
          </a:xfrm>
        </p:grpSpPr>
        <p:sp>
          <p:nvSpPr>
            <p:cNvPr id="2" name="Shape 2-Concept2">
              <a:extLst>
                <a:ext uri="{FF2B5EF4-FFF2-40B4-BE49-F238E27FC236}">
                  <a16:creationId xmlns:a16="http://schemas.microsoft.com/office/drawing/2014/main" id="{905869D9-726E-4102-8A50-0D7173B99B13}"/>
                </a:ext>
              </a:extLst>
            </p:cNvPr>
            <p:cNvSpPr/>
            <p:nvPr/>
          </p:nvSpPr>
          <p:spPr>
            <a:xfrm>
              <a:off x="363910" y="757051"/>
              <a:ext cx="3373187" cy="3373186"/>
            </a:xfrm>
            <a:prstGeom prst="snip2DiagRect">
              <a:avLst>
                <a:gd name="adj1" fmla="val 28667"/>
                <a:gd name="adj2" fmla="val 0"/>
              </a:avLst>
            </a:prstGeom>
            <a:gradFill flip="none" rotWithShape="1">
              <a:gsLst>
                <a:gs pos="0">
                  <a:schemeClr val="accent1">
                    <a:lumMod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12700" cap="flat" cmpd="sng" algn="ctr">
              <a:solidFill>
                <a:schemeClr val="accent1">
                  <a:shade val="50000"/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" name="-Title43">
              <a:extLst>
                <a:ext uri="{FF2B5EF4-FFF2-40B4-BE49-F238E27FC236}">
                  <a16:creationId xmlns:a16="http://schemas.microsoft.com/office/drawing/2014/main" id="{FAC7E2FA-872C-4F30-A8CF-D63AB920B756}"/>
                </a:ext>
              </a:extLst>
            </p:cNvPr>
            <p:cNvSpPr/>
            <p:nvPr/>
          </p:nvSpPr>
          <p:spPr>
            <a:xfrm>
              <a:off x="929720" y="2078289"/>
              <a:ext cx="2241568" cy="730713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  <a:alpha val="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algn="r"/>
              <a:r>
                <a:rPr lang="ru-RU" sz="2074" b="1">
                  <a:solidFill>
                    <a:schemeClr val="bg2"/>
                  </a:solidFill>
                  <a:latin typeface="Arial" panose="020B0604020202020204" pitchFamily="34" charset="0"/>
                </a:rPr>
                <a:t>Структура базы данных</a:t>
              </a:r>
            </a:p>
          </p:txBody>
        </p:sp>
      </p:grpSp>
      <p:pic>
        <p:nvPicPr>
          <p:cNvPr id="10" name="Google Shape;100;p19100100">
            <a:extLst>
              <a:ext uri="{FF2B5EF4-FFF2-40B4-BE49-F238E27FC236}">
                <a16:creationId xmlns:a16="http://schemas.microsoft.com/office/drawing/2014/main" id="{0A8E56B8-1815-45CF-AC04-6C26975AAF68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3399" y="1727421"/>
            <a:ext cx="5068983" cy="2850649"/>
          </a:xfrm>
          <a:prstGeom prst="rect">
            <a:avLst/>
          </a:prstGeom>
          <a:noFill/>
          <a:ln>
            <a:noFill/>
          </a:ln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598380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2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2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6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6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82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82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 autoUpdateAnimBg="0"/>
      <p:bldP spid="11" grpId="0" animBg="1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655,6979"/>
  <p:tag name="ORIGINAL_HEIGHT" val="352,875"/>
  <p:tag name="ORIGINAL_TOP" val="26,06244"/>
  <p:tag name="ORIGINAL_LEFT" val="28,6544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655,6979"/>
  <p:tag name="ORIGINAL_HEIGHT" val="352,875"/>
  <p:tag name="ORIGINAL_TOP" val="26,06244"/>
  <p:tag name="ORIGINAL_LEFT" val="28,6544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597,2642"/>
  <p:tag name="ORIGINAL_HEIGHT" val="185,3609"/>
  <p:tag name="ORIGINAL_TOP" val="59,61033"/>
  <p:tag name="ORIGINAL_LEFT" val="28,6543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CON_COLOR_THEME" val="16"/>
  <p:tag name="ICON_LAST_COLOR" val="1677721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477,0331"/>
  <p:tag name="ORIGINAL_HEIGHT" val="272,9846"/>
  <p:tag name="ORIGINAL_TOP" val="64,8"/>
  <p:tag name="ORIGINAL_LEFT" val="28,3124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171,5954"/>
  <p:tag name="ORIGINAL_HEIGHT" val="281,0544"/>
  <p:tag name="ORIGINAL_TOP" val="64,8"/>
  <p:tag name="ORIGINAL_LEFT" val="520,874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RMATED_SLID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CEPT_IMG" val="0"/>
  <p:tag name="ORIGINAL_WIDTH" val="655,6979"/>
  <p:tag name="ORIGINAL_HEIGHT" val="352,875"/>
  <p:tag name="ORIGINAL_TOP" val="26,06244"/>
  <p:tag name="ORIGINAL_LEFT" val="28,65442"/>
</p:tagLst>
</file>

<file path=ppt/theme/theme1.xml><?xml version="1.0" encoding="utf-8"?>
<a:theme xmlns:a="http://schemas.openxmlformats.org/drawingml/2006/main" name="officetheme (МКБ)">
  <a:themeElements>
    <a:clrScheme name="Другая 10">
      <a:dk1>
        <a:srgbClr val="000000"/>
      </a:dk1>
      <a:lt1>
        <a:srgbClr val="F2F2F2"/>
      </a:lt1>
      <a:dk2>
        <a:srgbClr val="000000"/>
      </a:dk2>
      <a:lt2>
        <a:srgbClr val="FFFFFF"/>
      </a:lt2>
      <a:accent1>
        <a:srgbClr val="F40A4F"/>
      </a:accent1>
      <a:accent2>
        <a:srgbClr val="0000A0"/>
      </a:accent2>
      <a:accent3>
        <a:srgbClr val="C3083F"/>
      </a:accent3>
      <a:accent4>
        <a:srgbClr val="000080"/>
      </a:accent4>
      <a:accent5>
        <a:srgbClr val="9C0632"/>
      </a:accent5>
      <a:accent6>
        <a:srgbClr val="000066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theme (МКБ)" id="{0BCE2F39-0A16-4F95-A606-DBED051B1F85}" vid="{F2FC3E9B-7545-494C-BC4D-4C1751A40302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theme_temp">
    <a:dk1>
      <a:srgbClr val="000000"/>
    </a:dk1>
    <a:lt1>
      <a:srgbClr val="F2F2F2"/>
    </a:lt1>
    <a:dk2>
      <a:srgbClr val="000000"/>
    </a:dk2>
    <a:lt2>
      <a:srgbClr val="FFFFFF"/>
    </a:lt2>
    <a:accent1>
      <a:srgbClr val="F40A4F"/>
    </a:accent1>
    <a:accent2>
      <a:srgbClr val="0000A0"/>
    </a:accent2>
    <a:accent3>
      <a:srgbClr val="C3083F"/>
    </a:accent3>
    <a:accent4>
      <a:srgbClr val="000080"/>
    </a:accent4>
    <a:accent5>
      <a:srgbClr val="9C0632"/>
    </a:accent5>
    <a:accent6>
      <a:srgbClr val="000066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theme_temp">
    <a:dk1>
      <a:srgbClr val="000000"/>
    </a:dk1>
    <a:lt1>
      <a:srgbClr val="F2F2F2"/>
    </a:lt1>
    <a:dk2>
      <a:srgbClr val="000000"/>
    </a:dk2>
    <a:lt2>
      <a:srgbClr val="FFFFFF"/>
    </a:lt2>
    <a:accent1>
      <a:srgbClr val="F40A4F"/>
    </a:accent1>
    <a:accent2>
      <a:srgbClr val="0000A0"/>
    </a:accent2>
    <a:accent3>
      <a:srgbClr val="C3083F"/>
    </a:accent3>
    <a:accent4>
      <a:srgbClr val="000080"/>
    </a:accent4>
    <a:accent5>
      <a:srgbClr val="9C0632"/>
    </a:accent5>
    <a:accent6>
      <a:srgbClr val="000066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theme_temp">
    <a:dk1>
      <a:srgbClr val="000000"/>
    </a:dk1>
    <a:lt1>
      <a:srgbClr val="F2F2F2"/>
    </a:lt1>
    <a:dk2>
      <a:srgbClr val="000000"/>
    </a:dk2>
    <a:lt2>
      <a:srgbClr val="FFFFFF"/>
    </a:lt2>
    <a:accent1>
      <a:srgbClr val="F40A4F"/>
    </a:accent1>
    <a:accent2>
      <a:srgbClr val="0000A0"/>
    </a:accent2>
    <a:accent3>
      <a:srgbClr val="C3083F"/>
    </a:accent3>
    <a:accent4>
      <a:srgbClr val="000080"/>
    </a:accent4>
    <a:accent5>
      <a:srgbClr val="9C0632"/>
    </a:accent5>
    <a:accent6>
      <a:srgbClr val="000066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theme_temp">
    <a:dk1>
      <a:srgbClr val="000000"/>
    </a:dk1>
    <a:lt1>
      <a:srgbClr val="F2F2F2"/>
    </a:lt1>
    <a:dk2>
      <a:srgbClr val="000000"/>
    </a:dk2>
    <a:lt2>
      <a:srgbClr val="FFFFFF"/>
    </a:lt2>
    <a:accent1>
      <a:srgbClr val="F40A4F"/>
    </a:accent1>
    <a:accent2>
      <a:srgbClr val="0000A0"/>
    </a:accent2>
    <a:accent3>
      <a:srgbClr val="C3083F"/>
    </a:accent3>
    <a:accent4>
      <a:srgbClr val="000080"/>
    </a:accent4>
    <a:accent5>
      <a:srgbClr val="9C0632"/>
    </a:accent5>
    <a:accent6>
      <a:srgbClr val="000066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theme_temp">
    <a:dk1>
      <a:srgbClr val="000000"/>
    </a:dk1>
    <a:lt1>
      <a:srgbClr val="F2F2F2"/>
    </a:lt1>
    <a:dk2>
      <a:srgbClr val="000000"/>
    </a:dk2>
    <a:lt2>
      <a:srgbClr val="FFFFFF"/>
    </a:lt2>
    <a:accent1>
      <a:srgbClr val="F40A4F"/>
    </a:accent1>
    <a:accent2>
      <a:srgbClr val="0000A0"/>
    </a:accent2>
    <a:accent3>
      <a:srgbClr val="C3083F"/>
    </a:accent3>
    <a:accent4>
      <a:srgbClr val="000080"/>
    </a:accent4>
    <a:accent5>
      <a:srgbClr val="9C0632"/>
    </a:accent5>
    <a:accent6>
      <a:srgbClr val="000066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theme_temp">
    <a:dk1>
      <a:srgbClr val="000000"/>
    </a:dk1>
    <a:lt1>
      <a:srgbClr val="F2F2F2"/>
    </a:lt1>
    <a:dk2>
      <a:srgbClr val="000000"/>
    </a:dk2>
    <a:lt2>
      <a:srgbClr val="FFFFFF"/>
    </a:lt2>
    <a:accent1>
      <a:srgbClr val="F40A4F"/>
    </a:accent1>
    <a:accent2>
      <a:srgbClr val="0000A0"/>
    </a:accent2>
    <a:accent3>
      <a:srgbClr val="C3083F"/>
    </a:accent3>
    <a:accent4>
      <a:srgbClr val="000080"/>
    </a:accent4>
    <a:accent5>
      <a:srgbClr val="9C0632"/>
    </a:accent5>
    <a:accent6>
      <a:srgbClr val="000066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theme_temp">
    <a:dk1>
      <a:srgbClr val="000000"/>
    </a:dk1>
    <a:lt1>
      <a:srgbClr val="F2F2F2"/>
    </a:lt1>
    <a:dk2>
      <a:srgbClr val="000000"/>
    </a:dk2>
    <a:lt2>
      <a:srgbClr val="FFFFFF"/>
    </a:lt2>
    <a:accent1>
      <a:srgbClr val="F40A4F"/>
    </a:accent1>
    <a:accent2>
      <a:srgbClr val="0000A0"/>
    </a:accent2>
    <a:accent3>
      <a:srgbClr val="C3083F"/>
    </a:accent3>
    <a:accent4>
      <a:srgbClr val="000080"/>
    </a:accent4>
    <a:accent5>
      <a:srgbClr val="9C0632"/>
    </a:accent5>
    <a:accent6>
      <a:srgbClr val="000066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officetheme2</Template>
  <TotalTime>58</TotalTime>
  <Words>167</Words>
  <Application>Microsoft Office PowerPoint</Application>
  <PresentationFormat>Экран (16:9)</PresentationFormat>
  <Paragraphs>20</Paragraphs>
  <Slides>10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Calibri Light</vt:lpstr>
      <vt:lpstr>Calibri</vt:lpstr>
      <vt:lpstr>Arial Narrow</vt:lpstr>
      <vt:lpstr>Arial</vt:lpstr>
      <vt:lpstr>officetheme (МКБ)</vt:lpstr>
      <vt:lpstr>WEB - приложение на Flask: EGEpass</vt:lpstr>
      <vt:lpstr>Презентация PowerPoint</vt:lpstr>
      <vt:lpstr>Презентация PowerPoint</vt:lpstr>
      <vt:lpstr>Презентация PowerPoint</vt:lpstr>
      <vt:lpstr>Код</vt:lpstr>
      <vt:lpstr>Презентация PowerPoint</vt:lpstr>
      <vt:lpstr>Презентация PowerPoint</vt:lpstr>
      <vt:lpstr>Презентация PowerPoint</vt:lpstr>
      <vt:lpstr>Презентация PowerPoint</vt:lpstr>
      <vt:lpstr>Сайт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- приложение на Flask: EGEpass</dc:title>
  <dc:creator>Ardrass</dc:creator>
  <cp:lastModifiedBy>garry Ivanov</cp:lastModifiedBy>
  <cp:revision>6</cp:revision>
  <dcterms:modified xsi:type="dcterms:W3CDTF">2023-05-15T20:51:25Z</dcterms:modified>
</cp:coreProperties>
</file>